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322" r:id="rId4"/>
    <p:sldId id="323" r:id="rId5"/>
    <p:sldId id="324" r:id="rId6"/>
    <p:sldId id="325" r:id="rId7"/>
    <p:sldId id="273" r:id="rId8"/>
    <p:sldId id="29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0" autoAdjust="0"/>
    <p:restoredTop sz="94690" autoAdjust="0"/>
  </p:normalViewPr>
  <p:slideViewPr>
    <p:cSldViewPr snapToGrid="0">
      <p:cViewPr varScale="1">
        <p:scale>
          <a:sx n="77" d="100"/>
          <a:sy n="77" d="100"/>
        </p:scale>
        <p:origin x="34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40C2D-D13F-4755-99AF-29B5160CD13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2E842-1C50-4D6C-858C-2B63551547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79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A5E85-429B-060D-6405-64C3F6FAA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302E89-EBEA-7EA9-EF95-A94245184C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F3B4D2-43B5-3CBB-3961-517866D5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E89AEE-9602-3E15-6C10-9BEE82B24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CF955C-E153-2533-8AC9-22C1BF36F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7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3422C-CFE3-31EC-9863-4FB33CBDD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B7A51BA-ACA9-C6C1-FAB6-FFE540E99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190100-BA71-E87A-BEB0-214064A7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5D5A9-CE71-917D-6CC8-A7A94159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2B275C-C7EF-8EB4-43B6-F494E8250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79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515A22-FF77-EED5-4896-60CA692149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1CC12E-DF95-A697-42E2-62D27BF85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86F1C9-1684-386F-995A-E22A1CED9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F77909-91F2-144F-21C1-C6FF5B69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DE4032-CA08-A478-4EC4-3C134CB0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4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563F2-294F-5DF6-1DA8-D7DDE505A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2B1A0-846C-E16C-E6DD-61A74A9A8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961C77-3E2A-B719-4B7F-D486721EE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013F11-7948-A0D8-3E40-4E0D334DC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584EF-F132-3FCD-DE89-8B5A3CEA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50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CB452-E22B-987E-1944-B7051121E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7AF98E-FF51-A4FF-B92A-515366AA8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E92898-8D46-CC1B-C279-13B71F66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F4D99B-B08B-CA93-07EF-06DF2C1DD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D22DCB-611A-77D7-FC34-5AC1805B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9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940AB-8ED6-4031-6E50-C8275146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29ADE1-C372-1431-E162-A7D16B17B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BB3F5F-1B46-58A4-82DD-F02953F46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6A45E7B-B408-3D18-029C-9E544533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109366-BDE4-2C5B-A7CB-94732EE2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CB5D91-E07B-6A96-9AAD-3E0129CEC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6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C91C2-3F4B-22B1-74D4-6B8C847D4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76F6E6-E923-6EB9-7450-4B5440C88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C42F03-3D50-A6D9-E106-1B7CAFF793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235B00-AE23-36EB-E8C9-12453EBFEA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FB83BBE-27FF-7947-FFBE-05DA1CA1E1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F44BE44-74FB-4888-1901-9A754F0C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6C339B-742F-F0D7-3849-76634CE03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EE2E815-7801-0E7D-BEAD-E65E9356F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D8C99C-0523-A48A-7742-E0E41070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46E1D6-F65B-640D-52E6-1501D3349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F82A68-4D31-AEA9-69DC-264E7CCC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0A40B5-F748-60EB-C05C-1007265A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02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CEF7D2C-5F17-5883-D760-C44F8F52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E308DDA-7D12-5E9A-C379-042749A2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D6C6C1-61E9-9F34-8E42-CF92ED7DD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2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0F359-A458-D500-7AB6-7A966D54C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EA184A-FDF6-0805-AA94-24EF9540E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15F04C-0D9F-1A0E-707C-0DA295575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82AA7C-0FE6-F76C-2710-55EF10DC2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E6BE7D-68BD-6435-55BD-1B29A8098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FD05D3-E896-3C80-555C-EF3D8F6F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9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A0FE0-E15C-402F-6AB2-8B920B652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552404-1C1E-E3E3-0975-94B5B8CFDF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B9EA67-ED25-8892-EDF1-D93A22860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80677C-F090-0F31-5027-7196F315F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A377F1E-A749-6183-197A-C44965038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B15B1E-EB91-5FA6-D291-8C6C2A63A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0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7AC003-64A5-29F6-AE35-E6C1A63E4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FA7067-5830-7D0D-33F6-CE82F389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5AE3AE-CF16-CC63-87B7-90AFB67EB3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AD1FB-B49B-4037-A4A6-144A8BAE81B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AEA89-BC18-6137-94AC-61ED3AA51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2ABCF-06D3-EFC9-CBE9-DB6A4A05F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0567-C721-49A0-A2ED-989FA2F2E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1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aymm1RhS3sUV__tmWs87GlRWf4V_hL6G?usp=sharing" TargetMode="External"/><Relationship Id="rId2" Type="http://schemas.openxmlformats.org/officeDocument/2006/relationships/hyperlink" Target="https://forms.yandex.ru/u/65479bfb43f74fe2c013f587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y.mts-link.ru/51207829/610859095/record-new/30621686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536AC77-B9D4-6777-CC91-25E4B14668E5}"/>
              </a:ext>
            </a:extLst>
          </p:cNvPr>
          <p:cNvSpPr/>
          <p:nvPr/>
        </p:nvSpPr>
        <p:spPr>
          <a:xfrm>
            <a:off x="5231365" y="0"/>
            <a:ext cx="6960635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16931-C4B7-ECC0-EF39-6725853E8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8190" y="1736012"/>
            <a:ext cx="8752115" cy="2387600"/>
          </a:xfrm>
        </p:spPr>
        <p:txBody>
          <a:bodyPr>
            <a:noAutofit/>
          </a:bodyPr>
          <a:lstStyle/>
          <a:p>
            <a:pPr algn="r"/>
            <a:r>
              <a:rPr lang="ru-RU" sz="4400" dirty="0">
                <a:latin typeface="Bookman Old Style" panose="02050604050505020204" pitchFamily="18" charset="0"/>
              </a:rPr>
              <a:t>Итоговый вебинар</a:t>
            </a:r>
            <a:br>
              <a:rPr lang="ru-RU" sz="4400" dirty="0">
                <a:latin typeface="Bookman Old Style" panose="02050604050505020204" pitchFamily="18" charset="0"/>
              </a:rPr>
            </a:br>
            <a:r>
              <a:rPr lang="ru-RU" sz="4400" dirty="0">
                <a:latin typeface="Bookman Old Style" panose="02050604050505020204" pitchFamily="18" charset="0"/>
              </a:rPr>
              <a:t>по проекту "Образовательный лифт: ШНОР" для сетевой группы учителей географии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4DF34B-BA84-B1DE-412C-AEA22637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534" y="4259424"/>
            <a:ext cx="8752115" cy="165576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Яковлева Надежда Геннадьевна, старший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преподаватель кафедры общего образования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ЦНППМПР ГАУ ДПО «ИРО ПК»</a:t>
            </a:r>
          </a:p>
          <a:p>
            <a:endParaRPr lang="ru-RU" dirty="0"/>
          </a:p>
        </p:txBody>
      </p:sp>
      <p:pic>
        <p:nvPicPr>
          <p:cNvPr id="21" name="Рисунок 20" descr="Растение">
            <a:extLst>
              <a:ext uri="{FF2B5EF4-FFF2-40B4-BE49-F238E27FC236}">
                <a16:creationId xmlns:a16="http://schemas.microsoft.com/office/drawing/2014/main" id="{F7AF5B1F-0119-800E-1410-ECB0BB786A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04" y="504963"/>
            <a:ext cx="1739704" cy="173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85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31899F-6B77-9A73-F425-987FE5220FDB}"/>
              </a:ext>
            </a:extLst>
          </p:cNvPr>
          <p:cNvSpPr txBox="1"/>
          <p:nvPr/>
        </p:nvSpPr>
        <p:spPr>
          <a:xfrm>
            <a:off x="1430144" y="389621"/>
            <a:ext cx="66901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mbria" panose="02040503050406030204" pitchFamily="18" charset="0"/>
              </a:rPr>
              <a:t>График проекта.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A84A5C-ACBD-64D0-604B-680631504EFA}"/>
              </a:ext>
            </a:extLst>
          </p:cNvPr>
          <p:cNvSpPr txBox="1"/>
          <p:nvPr/>
        </p:nvSpPr>
        <p:spPr>
          <a:xfrm>
            <a:off x="1430145" y="1564723"/>
            <a:ext cx="954265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Установочный семинар/вебинар – 21 апреля в 16.00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1 по проверке заданий/выдаче новых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– 8 июня в 16.00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Промежуточный семинар/вебинар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– 28 августа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2">
                    <a:lumMod val="50000"/>
                  </a:schemeClr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2 по проверке заданий/ выдаче новых – 10 октября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в 16.00</a:t>
            </a:r>
            <a:endParaRPr lang="ru-RU" sz="2800" dirty="0">
              <a:solidFill>
                <a:schemeClr val="bg2">
                  <a:lumMod val="50000"/>
                </a:schemeClr>
              </a:solidFill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Итоговый семинар/вебинар – 14 октября в 15.00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Итоговая конференция проекта – 27 ноября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74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B7F2755-91DF-B884-2048-D4BAF1B0DD25}"/>
              </a:ext>
            </a:extLst>
          </p:cNvPr>
          <p:cNvSpPr/>
          <p:nvPr/>
        </p:nvSpPr>
        <p:spPr>
          <a:xfrm>
            <a:off x="0" y="2326459"/>
            <a:ext cx="12192000" cy="4561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61FBF9-E238-C832-1FDD-067B95C2E382}"/>
              </a:ext>
            </a:extLst>
          </p:cNvPr>
          <p:cNvSpPr txBox="1"/>
          <p:nvPr/>
        </p:nvSpPr>
        <p:spPr>
          <a:xfrm>
            <a:off x="2861183" y="2503471"/>
            <a:ext cx="646963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ambria" panose="02040503050406030204" pitchFamily="18" charset="0"/>
                <a:ea typeface="Cambria" panose="02040503050406030204" pitchFamily="18" charset="0"/>
              </a:rPr>
              <a:t>Конференция проекта </a:t>
            </a:r>
            <a:r>
              <a:rPr lang="ru-RU" sz="4000" i="0" u="none" strike="noStrike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«Образовательный лифт: ШНОР» </a:t>
            </a:r>
            <a:endParaRPr lang="ru-RU" sz="4000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4CD88B39-E3F0-D0B0-0FE5-7B7F82DAE099}"/>
              </a:ext>
            </a:extLst>
          </p:cNvPr>
          <p:cNvSpPr/>
          <p:nvPr/>
        </p:nvSpPr>
        <p:spPr>
          <a:xfrm>
            <a:off x="5702069" y="1194874"/>
            <a:ext cx="787861" cy="723377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ahnschrift SemiBold Condensed" panose="020B0502040204020203" pitchFamily="34" charset="0"/>
                <a:ea typeface="+mn-ea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0232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E9EDBA-5BFC-5EF8-6883-4A971851629D}"/>
              </a:ext>
            </a:extLst>
          </p:cNvPr>
          <p:cNvSpPr txBox="1"/>
          <p:nvPr/>
        </p:nvSpPr>
        <p:spPr>
          <a:xfrm>
            <a:off x="569843" y="264541"/>
            <a:ext cx="110523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О проведении региональной научно-практической Конференции.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726943-0D8B-E772-4282-F5F1CBDFC0CB}"/>
              </a:ext>
            </a:extLst>
          </p:cNvPr>
          <p:cNvSpPr txBox="1"/>
          <p:nvPr/>
        </p:nvSpPr>
        <p:spPr>
          <a:xfrm>
            <a:off x="1371599" y="1464870"/>
            <a:ext cx="10416209" cy="4721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Georgia" panose="02040502050405020303" pitchFamily="18" charset="0"/>
              </a:rPr>
              <a:t>Название: </a:t>
            </a:r>
            <a:r>
              <a:rPr lang="ru-RU" sz="2400" dirty="0">
                <a:latin typeface="Georgia" panose="02040502050405020303" pitchFamily="18" charset="0"/>
              </a:rPr>
              <a:t>«Эффективные механизмы повышения образовательных результатов обучающихся» в 2023 г.</a:t>
            </a:r>
          </a:p>
          <a:p>
            <a:pPr algn="l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проведения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ноября 2023 года в очном формате с использованием видеоконференцсвязи с 10.00 до 15.30</a:t>
            </a:r>
          </a:p>
          <a:p>
            <a:pPr algn="l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проведения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ЦНППМПР ГАУ ДПО «ИРО ПК», г. Пермь, ул. Бородинская, 35а.</a:t>
            </a:r>
          </a:p>
          <a:p>
            <a:pPr algn="l">
              <a:lnSpc>
                <a:spcPct val="150000"/>
              </a:lnSpc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Участники Конференции: </a:t>
            </a:r>
            <a:r>
              <a:rPr lang="ru-RU" sz="2400" b="0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участники проекта «Образовательный лифт: ШНОР».</a:t>
            </a:r>
            <a:endParaRPr lang="ru-RU" sz="2400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3FAC96E-FD69-83E8-5F83-1B5F9A7E45A4}"/>
              </a:ext>
            </a:extLst>
          </p:cNvPr>
          <p:cNvSpPr/>
          <p:nvPr/>
        </p:nvSpPr>
        <p:spPr>
          <a:xfrm>
            <a:off x="804034" y="1708747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B890832B-178C-C10E-8CF6-B555787816C7}"/>
              </a:ext>
            </a:extLst>
          </p:cNvPr>
          <p:cNvSpPr/>
          <p:nvPr/>
        </p:nvSpPr>
        <p:spPr>
          <a:xfrm>
            <a:off x="795336" y="275272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632817C-7A05-D7B5-0E59-8D079B908C05}"/>
              </a:ext>
            </a:extLst>
          </p:cNvPr>
          <p:cNvSpPr/>
          <p:nvPr/>
        </p:nvSpPr>
        <p:spPr>
          <a:xfrm>
            <a:off x="795335" y="523318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F6E49990-5289-7952-BB99-02AC2D9B8887}"/>
              </a:ext>
            </a:extLst>
          </p:cNvPr>
          <p:cNvSpPr/>
          <p:nvPr/>
        </p:nvSpPr>
        <p:spPr>
          <a:xfrm>
            <a:off x="804034" y="399295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341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BE65F1-0ADB-477A-BD51-A48061A06BD7}"/>
              </a:ext>
            </a:extLst>
          </p:cNvPr>
          <p:cNvSpPr txBox="1"/>
          <p:nvPr/>
        </p:nvSpPr>
        <p:spPr>
          <a:xfrm>
            <a:off x="1073426" y="193599"/>
            <a:ext cx="10045147" cy="815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этапы Конференции: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80DB42B-F5A2-E35C-3270-CB22434E2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157368"/>
              </p:ext>
            </p:extLst>
          </p:nvPr>
        </p:nvGraphicFramePr>
        <p:xfrm>
          <a:off x="685800" y="1222953"/>
          <a:ext cx="11041770" cy="4896104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1428750">
                  <a:extLst>
                    <a:ext uri="{9D8B030D-6E8A-4147-A177-3AD203B41FA5}">
                      <a16:colId xmlns:a16="http://schemas.microsoft.com/office/drawing/2014/main" val="2420158377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3130072399"/>
                    </a:ext>
                  </a:extLst>
                </a:gridCol>
                <a:gridCol w="7650870">
                  <a:extLst>
                    <a:ext uri="{9D8B030D-6E8A-4147-A177-3AD203B41FA5}">
                      <a16:colId xmlns:a16="http://schemas.microsoft.com/office/drawing/2014/main" val="1922747465"/>
                    </a:ext>
                  </a:extLst>
                </a:gridCol>
              </a:tblGrid>
              <a:tr h="413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Этап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Срок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Краткое содержание этапа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468691"/>
                  </a:ext>
                </a:extLst>
              </a:tr>
              <a:tr h="1580285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Организационный этап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Georgia" panose="02040502050405020303" pitchFamily="18" charset="0"/>
                        </a:rPr>
                        <a:t>с 07.11.2023 по 13.11.2023</a:t>
                      </a:r>
                      <a:endParaRPr lang="ru-RU" sz="18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регистрация участников Конференции по ссылке: </a:t>
                      </a:r>
                      <a:r>
                        <a:rPr lang="ru-RU" sz="18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https://forms.yandex.ru/u/65479bfb43f74fe2c013f587/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-заполнение согласия на обработку персональных данных (Приложение 2) и согласия на использование материалов Конференции с сохранением авторских прав (Приложение 3)  оформляется в формате PDF и прикрепляется к заявке.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954651"/>
                  </a:ext>
                </a:extLst>
              </a:tr>
              <a:tr h="144301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Подготовительный этап  </a:t>
                      </a:r>
                      <a:endParaRPr lang="ru-RU" sz="1800" b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с 13.06.2023 по 19.11.2023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размещение материалов на диске: </a:t>
                      </a:r>
                      <a:r>
                        <a:rPr lang="ru-RU" sz="1800" u="sng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https://drive.google.com/drive/folders/1aymm1RhS3sUV__tmWs87GlRWf4V_hL6G?usp=sharing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Georgia" panose="02040502050405020303" pitchFamily="18" charset="0"/>
                        </a:rPr>
                        <a:t>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разработка программы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информирование участников Конференции. 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331362"/>
                  </a:ext>
                </a:extLst>
              </a:tr>
              <a:tr h="94071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Заключительный этап.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27.11.2023 г.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проведение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анализ итогов Конференции;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Georgia" panose="02040502050405020303" pitchFamily="18" charset="0"/>
                        </a:rPr>
                        <a:t>- рассылка сертификатов участникам Конференции. </a:t>
                      </a:r>
                      <a:endParaRPr lang="ru-RU" sz="1800" dirty="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5712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933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5CA2D33-2D4F-7E74-00C9-72F2C1C4C977}"/>
              </a:ext>
            </a:extLst>
          </p:cNvPr>
          <p:cNvSpPr txBox="1"/>
          <p:nvPr/>
        </p:nvSpPr>
        <p:spPr>
          <a:xfrm>
            <a:off x="1876424" y="2051209"/>
            <a:ext cx="9477375" cy="3939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проведения Конференции организуется работа на одной из трех площадок, на которых будут представлены методические и дидактические материалы по формированию метапредметных результатов обучающихся в условиях обновленного ФГОС НОО, ООО, СОО.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Конференция будет проводиться в следующих форматах: пленарное заседание; проектные сессии; круглый стол.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Формат выступления: презентация, мастер-класс, дискуссионная площадка.</a:t>
            </a:r>
          </a:p>
          <a:p>
            <a:pPr algn="just">
              <a:spcAft>
                <a:spcPts val="600"/>
              </a:spcAft>
            </a:pPr>
            <a:endParaRPr lang="ru-RU" sz="2000" b="0" dirty="0">
              <a:solidFill>
                <a:srgbClr val="333F5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b="0" dirty="0">
                <a:solidFill>
                  <a:srgbClr val="333F5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выступления: презентация – 15 мин., мастер-класс – 30 мин.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646291-5C2B-89F6-BBE0-05B5651A0B43}"/>
              </a:ext>
            </a:extLst>
          </p:cNvPr>
          <p:cNvSpPr txBox="1"/>
          <p:nvPr/>
        </p:nvSpPr>
        <p:spPr>
          <a:xfrm>
            <a:off x="1019175" y="457885"/>
            <a:ext cx="102584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  <a:ea typeface="Cambria" panose="02040503050406030204" pitchFamily="18" charset="0"/>
              </a:rPr>
              <a:t>Конференция проекта </a:t>
            </a:r>
            <a:r>
              <a:rPr lang="ru-RU" sz="3600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Bookman Old Style" panose="02050604050505020204" pitchFamily="18" charset="0"/>
                <a:ea typeface="Cambria" panose="02040503050406030204" pitchFamily="18" charset="0"/>
              </a:rPr>
              <a:t>«Образовательный лифт: ШНОР» 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CD42EB4-591B-D8E2-825E-4A56D9B3E393}"/>
              </a:ext>
            </a:extLst>
          </p:cNvPr>
          <p:cNvSpPr/>
          <p:nvPr/>
        </p:nvSpPr>
        <p:spPr>
          <a:xfrm>
            <a:off x="1147762" y="2124075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FE9B04A-B640-6D2D-9220-B7142E72409F}"/>
              </a:ext>
            </a:extLst>
          </p:cNvPr>
          <p:cNvSpPr/>
          <p:nvPr/>
        </p:nvSpPr>
        <p:spPr>
          <a:xfrm>
            <a:off x="1145380" y="3859054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DA521506-D9D6-D19F-3622-BAE9874EF673}"/>
              </a:ext>
            </a:extLst>
          </p:cNvPr>
          <p:cNvSpPr/>
          <p:nvPr/>
        </p:nvSpPr>
        <p:spPr>
          <a:xfrm>
            <a:off x="1147762" y="4858138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28FFBEB1-34FC-B009-B15B-2DF9504BAF60}"/>
              </a:ext>
            </a:extLst>
          </p:cNvPr>
          <p:cNvSpPr/>
          <p:nvPr/>
        </p:nvSpPr>
        <p:spPr>
          <a:xfrm>
            <a:off x="1147762" y="5647849"/>
            <a:ext cx="333375" cy="3238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29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0C7AD4-304F-5659-38CB-C85262F85800}"/>
              </a:ext>
            </a:extLst>
          </p:cNvPr>
          <p:cNvSpPr txBox="1"/>
          <p:nvPr/>
        </p:nvSpPr>
        <p:spPr>
          <a:xfrm>
            <a:off x="2530929" y="2136357"/>
            <a:ext cx="713014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anose="02050604050505020204" pitchFamily="18" charset="0"/>
                <a:ea typeface="Cambria" panose="02040503050406030204" pitchFamily="18" charset="0"/>
              </a:rPr>
              <a:t>СПАСИБО ЗА РАБОТУ, КОЛЛЕГИ!</a:t>
            </a:r>
          </a:p>
        </p:txBody>
      </p:sp>
    </p:spTree>
    <p:extLst>
      <p:ext uri="{BB962C8B-B14F-4D97-AF65-F5344CB8AC3E}">
        <p14:creationId xmlns:p14="http://schemas.microsoft.com/office/powerpoint/2010/main" val="2757387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A5A81D-D206-FEBF-5DCD-07A0B5E63EC0}"/>
              </a:ext>
            </a:extLst>
          </p:cNvPr>
          <p:cNvSpPr txBox="1"/>
          <p:nvPr/>
        </p:nvSpPr>
        <p:spPr>
          <a:xfrm>
            <a:off x="2087217" y="2508838"/>
            <a:ext cx="84780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Bookman Old Style" panose="02050604050505020204" pitchFamily="18" charset="0"/>
              </a:rPr>
              <a:t>Ссылка на запись вебинара: </a:t>
            </a:r>
            <a:r>
              <a:rPr lang="en-US" sz="4000" b="0" i="0" dirty="0">
                <a:solidFill>
                  <a:srgbClr val="333333"/>
                </a:solidFill>
                <a:effectLst/>
                <a:latin typeface="AktivGrotesk-Regular"/>
                <a:hlinkClick r:id="rId2"/>
              </a:rPr>
              <a:t>https://my.mts-link.ru/51207829/610859095/record-new/306216869</a:t>
            </a:r>
            <a:r>
              <a:rPr lang="ru-RU" sz="4000" b="0" i="0" dirty="0">
                <a:solidFill>
                  <a:srgbClr val="333333"/>
                </a:solidFill>
                <a:effectLst/>
                <a:latin typeface="AktivGrotesk-Regular"/>
              </a:rPr>
              <a:t> </a:t>
            </a:r>
            <a:endParaRPr lang="ru-RU" sz="4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1294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8240</TotalTime>
  <Words>412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AktivGrotesk-Regular</vt:lpstr>
      <vt:lpstr>Arial</vt:lpstr>
      <vt:lpstr>Bahnschrift SemiBold Condensed</vt:lpstr>
      <vt:lpstr>Bahnschrift SemiBold SemiConden</vt:lpstr>
      <vt:lpstr>Bookman Old Style</vt:lpstr>
      <vt:lpstr>Calibri</vt:lpstr>
      <vt:lpstr>Calibri Light</vt:lpstr>
      <vt:lpstr>Cambria</vt:lpstr>
      <vt:lpstr>Georgia</vt:lpstr>
      <vt:lpstr>Тема Office</vt:lpstr>
      <vt:lpstr>Итоговый вебинар по проекту "Образовательный лифт: ШНОР" для сетевой группы учителей географии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вебинар по проекту "Образовательный лифт: ШНОР" для сетевой группы учителей физики.</dc:title>
  <dc:creator>Надежда</dc:creator>
  <cp:lastModifiedBy>Надежда</cp:lastModifiedBy>
  <cp:revision>21</cp:revision>
  <dcterms:created xsi:type="dcterms:W3CDTF">2023-04-25T13:51:42Z</dcterms:created>
  <dcterms:modified xsi:type="dcterms:W3CDTF">2023-11-14T14:48:32Z</dcterms:modified>
</cp:coreProperties>
</file>